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bin" ContentType="application/vnd.openxmlformats-officedocument.oleObject"/>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Default Extension="xlsm" ContentType="application/vnd.ms-excel.sheet.macroEnabled.12"/>
  <Override PartName="/ppt/diagrams/drawing1.xml" ContentType="application/vnd.ms-office.drawingml.diagramDrawing+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wmf" ContentType="image/x-wmf"/>
  <Override PartName="/ppt/diagrams/quickStyle1.xml" ContentType="application/vnd.openxmlformats-officedocument.drawingml.diagramStyle+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8" r:id="rId11"/>
    <p:sldId id="265" r:id="rId12"/>
    <p:sldId id="266" r:id="rId13"/>
    <p:sldId id="267" r:id="rId14"/>
  </p:sldIdLst>
  <p:sldSz cx="9144000" cy="6858000" type="screen4x3"/>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3" d="100"/>
          <a:sy n="73" d="100"/>
        </p:scale>
        <p:origin x="-129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BF8DD94-B0E2-4101-AD58-A322FAA79C9D}" type="doc">
      <dgm:prSet loTypeId="urn:microsoft.com/office/officeart/2005/8/layout/chevron1" loCatId="process" qsTypeId="urn:microsoft.com/office/officeart/2005/8/quickstyle/simple1" qsCatId="simple" csTypeId="urn:microsoft.com/office/officeart/2005/8/colors/accent1_2" csCatId="accent1" phldr="1"/>
      <dgm:spPr/>
    </dgm:pt>
    <dgm:pt modelId="{2F4E63CA-530A-406D-B81D-80F26CCE59E5}">
      <dgm:prSet phldrT="[Text]"/>
      <dgm:spPr/>
      <dgm:t>
        <a:bodyPr/>
        <a:lstStyle/>
        <a:p>
          <a:r>
            <a:rPr lang="nb-NO" dirty="0" smtClean="0"/>
            <a:t>95.34.5.82</a:t>
          </a:r>
          <a:endParaRPr lang="nb-NO" dirty="0"/>
        </a:p>
      </dgm:t>
    </dgm:pt>
    <dgm:pt modelId="{599FDAC0-A590-41A4-8AFA-FA33D18834BC}" type="parTrans" cxnId="{89F3EE81-D554-476D-8F08-25E84DED958B}">
      <dgm:prSet/>
      <dgm:spPr/>
      <dgm:t>
        <a:bodyPr/>
        <a:lstStyle/>
        <a:p>
          <a:endParaRPr lang="nb-NO"/>
        </a:p>
      </dgm:t>
    </dgm:pt>
    <dgm:pt modelId="{A712E784-D89C-4A81-BCA7-C0A886019203}" type="sibTrans" cxnId="{89F3EE81-D554-476D-8F08-25E84DED958B}">
      <dgm:prSet/>
      <dgm:spPr/>
      <dgm:t>
        <a:bodyPr/>
        <a:lstStyle/>
        <a:p>
          <a:endParaRPr lang="nb-NO"/>
        </a:p>
      </dgm:t>
    </dgm:pt>
    <dgm:pt modelId="{6B4CF504-126B-416A-8229-3EB53AC944A9}">
      <dgm:prSet phldrT="[Text]"/>
      <dgm:spPr/>
      <dgm:t>
        <a:bodyPr/>
        <a:lstStyle/>
        <a:p>
          <a:r>
            <a:rPr lang="nb-NO" dirty="0" smtClean="0"/>
            <a:t>95.34.5.1</a:t>
          </a:r>
          <a:endParaRPr lang="nb-NO" dirty="0"/>
        </a:p>
      </dgm:t>
    </dgm:pt>
    <dgm:pt modelId="{D776D8B5-818E-4D73-A830-6978BF32C158}" type="parTrans" cxnId="{B9BE0A30-6509-49A7-A3A8-4BCF483B645A}">
      <dgm:prSet/>
      <dgm:spPr/>
      <dgm:t>
        <a:bodyPr/>
        <a:lstStyle/>
        <a:p>
          <a:endParaRPr lang="nb-NO"/>
        </a:p>
      </dgm:t>
    </dgm:pt>
    <dgm:pt modelId="{04F2CFD1-B6F6-4BDA-936C-2DBD18A3BC48}" type="sibTrans" cxnId="{B9BE0A30-6509-49A7-A3A8-4BCF483B645A}">
      <dgm:prSet/>
      <dgm:spPr/>
      <dgm:t>
        <a:bodyPr/>
        <a:lstStyle/>
        <a:p>
          <a:endParaRPr lang="nb-NO"/>
        </a:p>
      </dgm:t>
    </dgm:pt>
    <dgm:pt modelId="{047B2309-95AC-4AAF-8D47-1CD1474C22D1}">
      <dgm:prSet phldrT="[Text]"/>
      <dgm:spPr/>
      <dgm:t>
        <a:bodyPr/>
        <a:lstStyle/>
        <a:p>
          <a:r>
            <a:rPr lang="nb-NO" dirty="0" smtClean="0"/>
            <a:t>195.0.0.0/255.0.0.0</a:t>
          </a:r>
          <a:endParaRPr lang="nb-NO" dirty="0"/>
        </a:p>
      </dgm:t>
    </dgm:pt>
    <dgm:pt modelId="{E180FCC1-74BD-4397-883A-817264D2FD7F}" type="parTrans" cxnId="{5C053D30-B4AC-4F3A-86A9-ADCFE5FCC088}">
      <dgm:prSet/>
      <dgm:spPr/>
      <dgm:t>
        <a:bodyPr/>
        <a:lstStyle/>
        <a:p>
          <a:endParaRPr lang="nb-NO"/>
        </a:p>
      </dgm:t>
    </dgm:pt>
    <dgm:pt modelId="{781A57D5-FB55-4230-AB61-E630091B5C84}" type="sibTrans" cxnId="{5C053D30-B4AC-4F3A-86A9-ADCFE5FCC088}">
      <dgm:prSet/>
      <dgm:spPr/>
      <dgm:t>
        <a:bodyPr/>
        <a:lstStyle/>
        <a:p>
          <a:endParaRPr lang="nb-NO"/>
        </a:p>
      </dgm:t>
    </dgm:pt>
    <dgm:pt modelId="{57A1E152-5DE3-49F7-BAC8-12C6990D2048}">
      <dgm:prSet phldrT="[Text]"/>
      <dgm:spPr/>
      <dgm:t>
        <a:bodyPr/>
        <a:lstStyle/>
        <a:p>
          <a:r>
            <a:rPr lang="nb-NO" dirty="0" smtClean="0"/>
            <a:t>195.189.0.0/255/255.0.0</a:t>
          </a:r>
          <a:endParaRPr lang="nb-NO" dirty="0"/>
        </a:p>
      </dgm:t>
    </dgm:pt>
    <dgm:pt modelId="{D691BF7A-FC92-4FAF-9372-EB7B77FF7B59}" type="parTrans" cxnId="{DC9215A6-F1A7-4593-B328-66444A3AA52E}">
      <dgm:prSet/>
      <dgm:spPr/>
      <dgm:t>
        <a:bodyPr/>
        <a:lstStyle/>
        <a:p>
          <a:endParaRPr lang="nb-NO"/>
        </a:p>
      </dgm:t>
    </dgm:pt>
    <dgm:pt modelId="{AA5E25D2-BE40-48B3-9177-5C1915DCE8EE}" type="sibTrans" cxnId="{DC9215A6-F1A7-4593-B328-66444A3AA52E}">
      <dgm:prSet/>
      <dgm:spPr/>
      <dgm:t>
        <a:bodyPr/>
        <a:lstStyle/>
        <a:p>
          <a:endParaRPr lang="nb-NO"/>
        </a:p>
      </dgm:t>
    </dgm:pt>
    <dgm:pt modelId="{0D1CA4CB-F9A8-4DB2-A3B4-3D1A84A36CA4}">
      <dgm:prSet phldrT="[Text]"/>
      <dgm:spPr/>
      <dgm:t>
        <a:bodyPr/>
        <a:lstStyle/>
        <a:p>
          <a:r>
            <a:rPr lang="nb-NO" dirty="0" smtClean="0"/>
            <a:t>195.189.143.147</a:t>
          </a:r>
          <a:endParaRPr lang="nb-NO" dirty="0"/>
        </a:p>
      </dgm:t>
    </dgm:pt>
    <dgm:pt modelId="{4BB68A04-DA9E-4D22-BDC3-AC6B46DC1184}" type="parTrans" cxnId="{5A497383-83EB-475C-A7FF-FB1DD09D6508}">
      <dgm:prSet/>
      <dgm:spPr/>
      <dgm:t>
        <a:bodyPr/>
        <a:lstStyle/>
        <a:p>
          <a:endParaRPr lang="nb-NO"/>
        </a:p>
      </dgm:t>
    </dgm:pt>
    <dgm:pt modelId="{5B5B781D-D5D0-4C6C-BAEE-54F34EFE9E20}" type="sibTrans" cxnId="{5A497383-83EB-475C-A7FF-FB1DD09D6508}">
      <dgm:prSet/>
      <dgm:spPr/>
      <dgm:t>
        <a:bodyPr/>
        <a:lstStyle/>
        <a:p>
          <a:endParaRPr lang="nb-NO"/>
        </a:p>
      </dgm:t>
    </dgm:pt>
    <dgm:pt modelId="{AD36F817-D54A-414C-AC1B-8E098CF5A474}" type="pres">
      <dgm:prSet presAssocID="{6BF8DD94-B0E2-4101-AD58-A322FAA79C9D}" presName="Name0" presStyleCnt="0">
        <dgm:presLayoutVars>
          <dgm:dir/>
          <dgm:animLvl val="lvl"/>
          <dgm:resizeHandles val="exact"/>
        </dgm:presLayoutVars>
      </dgm:prSet>
      <dgm:spPr/>
    </dgm:pt>
    <dgm:pt modelId="{5708213D-1F7C-4ED0-8C84-6ED4FA9DB568}" type="pres">
      <dgm:prSet presAssocID="{2F4E63CA-530A-406D-B81D-80F26CCE59E5}" presName="parTxOnly" presStyleLbl="node1" presStyleIdx="0" presStyleCnt="5">
        <dgm:presLayoutVars>
          <dgm:chMax val="0"/>
          <dgm:chPref val="0"/>
          <dgm:bulletEnabled val="1"/>
        </dgm:presLayoutVars>
      </dgm:prSet>
      <dgm:spPr/>
      <dgm:t>
        <a:bodyPr/>
        <a:lstStyle/>
        <a:p>
          <a:endParaRPr lang="zh-CN" altLang="en-US"/>
        </a:p>
      </dgm:t>
    </dgm:pt>
    <dgm:pt modelId="{7E0CDAE2-8410-41A4-9598-DED3AAF5988F}" type="pres">
      <dgm:prSet presAssocID="{A712E784-D89C-4A81-BCA7-C0A886019203}" presName="parTxOnlySpace" presStyleCnt="0"/>
      <dgm:spPr/>
    </dgm:pt>
    <dgm:pt modelId="{AF3C2964-8E3E-4FA8-96A2-2872274F47CC}" type="pres">
      <dgm:prSet presAssocID="{6B4CF504-126B-416A-8229-3EB53AC944A9}" presName="parTxOnly" presStyleLbl="node1" presStyleIdx="1" presStyleCnt="5">
        <dgm:presLayoutVars>
          <dgm:chMax val="0"/>
          <dgm:chPref val="0"/>
          <dgm:bulletEnabled val="1"/>
        </dgm:presLayoutVars>
      </dgm:prSet>
      <dgm:spPr/>
      <dgm:t>
        <a:bodyPr/>
        <a:lstStyle/>
        <a:p>
          <a:endParaRPr lang="zh-CN" altLang="en-US"/>
        </a:p>
      </dgm:t>
    </dgm:pt>
    <dgm:pt modelId="{A229710E-7DF4-41A1-BC22-5A187FFD3A62}" type="pres">
      <dgm:prSet presAssocID="{04F2CFD1-B6F6-4BDA-936C-2DBD18A3BC48}" presName="parTxOnlySpace" presStyleCnt="0"/>
      <dgm:spPr/>
    </dgm:pt>
    <dgm:pt modelId="{48EFDF42-88D6-4BAD-93A1-EA12731CFCAC}" type="pres">
      <dgm:prSet presAssocID="{047B2309-95AC-4AAF-8D47-1CD1474C22D1}" presName="parTxOnly" presStyleLbl="node1" presStyleIdx="2" presStyleCnt="5">
        <dgm:presLayoutVars>
          <dgm:chMax val="0"/>
          <dgm:chPref val="0"/>
          <dgm:bulletEnabled val="1"/>
        </dgm:presLayoutVars>
      </dgm:prSet>
      <dgm:spPr/>
      <dgm:t>
        <a:bodyPr/>
        <a:lstStyle/>
        <a:p>
          <a:endParaRPr lang="zh-CN" altLang="en-US"/>
        </a:p>
      </dgm:t>
    </dgm:pt>
    <dgm:pt modelId="{19EF6605-2AB9-4F77-9CDC-9F98F080421A}" type="pres">
      <dgm:prSet presAssocID="{781A57D5-FB55-4230-AB61-E630091B5C84}" presName="parTxOnlySpace" presStyleCnt="0"/>
      <dgm:spPr/>
    </dgm:pt>
    <dgm:pt modelId="{EA38D7B6-0B31-440F-9F69-E1D5764945A1}" type="pres">
      <dgm:prSet presAssocID="{57A1E152-5DE3-49F7-BAC8-12C6990D2048}" presName="parTxOnly" presStyleLbl="node1" presStyleIdx="3" presStyleCnt="5">
        <dgm:presLayoutVars>
          <dgm:chMax val="0"/>
          <dgm:chPref val="0"/>
          <dgm:bulletEnabled val="1"/>
        </dgm:presLayoutVars>
      </dgm:prSet>
      <dgm:spPr/>
      <dgm:t>
        <a:bodyPr/>
        <a:lstStyle/>
        <a:p>
          <a:endParaRPr lang="nb-NO"/>
        </a:p>
      </dgm:t>
    </dgm:pt>
    <dgm:pt modelId="{9618EDF7-409A-4799-897B-A8149E4871B4}" type="pres">
      <dgm:prSet presAssocID="{AA5E25D2-BE40-48B3-9177-5C1915DCE8EE}" presName="parTxOnlySpace" presStyleCnt="0"/>
      <dgm:spPr/>
    </dgm:pt>
    <dgm:pt modelId="{92E06C61-1775-45BB-97D9-6C3D72BE3781}" type="pres">
      <dgm:prSet presAssocID="{0D1CA4CB-F9A8-4DB2-A3B4-3D1A84A36CA4}" presName="parTxOnly" presStyleLbl="node1" presStyleIdx="4" presStyleCnt="5">
        <dgm:presLayoutVars>
          <dgm:chMax val="0"/>
          <dgm:chPref val="0"/>
          <dgm:bulletEnabled val="1"/>
        </dgm:presLayoutVars>
      </dgm:prSet>
      <dgm:spPr/>
      <dgm:t>
        <a:bodyPr/>
        <a:lstStyle/>
        <a:p>
          <a:endParaRPr lang="zh-CN" altLang="en-US"/>
        </a:p>
      </dgm:t>
    </dgm:pt>
  </dgm:ptLst>
  <dgm:cxnLst>
    <dgm:cxn modelId="{5C053D30-B4AC-4F3A-86A9-ADCFE5FCC088}" srcId="{6BF8DD94-B0E2-4101-AD58-A322FAA79C9D}" destId="{047B2309-95AC-4AAF-8D47-1CD1474C22D1}" srcOrd="2" destOrd="0" parTransId="{E180FCC1-74BD-4397-883A-817264D2FD7F}" sibTransId="{781A57D5-FB55-4230-AB61-E630091B5C84}"/>
    <dgm:cxn modelId="{9E9E0C4D-B20A-434C-9DF6-9C9250D9489E}" type="presOf" srcId="{0D1CA4CB-F9A8-4DB2-A3B4-3D1A84A36CA4}" destId="{92E06C61-1775-45BB-97D9-6C3D72BE3781}" srcOrd="0" destOrd="0" presId="urn:microsoft.com/office/officeart/2005/8/layout/chevron1"/>
    <dgm:cxn modelId="{D4FDD091-69CC-4D5E-A1E9-A55F9B1A337C}" type="presOf" srcId="{57A1E152-5DE3-49F7-BAC8-12C6990D2048}" destId="{EA38D7B6-0B31-440F-9F69-E1D5764945A1}" srcOrd="0" destOrd="0" presId="urn:microsoft.com/office/officeart/2005/8/layout/chevron1"/>
    <dgm:cxn modelId="{61BA3EC6-CCA0-4A66-8C67-F1BE682336F0}" type="presOf" srcId="{6BF8DD94-B0E2-4101-AD58-A322FAA79C9D}" destId="{AD36F817-D54A-414C-AC1B-8E098CF5A474}" srcOrd="0" destOrd="0" presId="urn:microsoft.com/office/officeart/2005/8/layout/chevron1"/>
    <dgm:cxn modelId="{DC9215A6-F1A7-4593-B328-66444A3AA52E}" srcId="{6BF8DD94-B0E2-4101-AD58-A322FAA79C9D}" destId="{57A1E152-5DE3-49F7-BAC8-12C6990D2048}" srcOrd="3" destOrd="0" parTransId="{D691BF7A-FC92-4FAF-9372-EB7B77FF7B59}" sibTransId="{AA5E25D2-BE40-48B3-9177-5C1915DCE8EE}"/>
    <dgm:cxn modelId="{89F3EE81-D554-476D-8F08-25E84DED958B}" srcId="{6BF8DD94-B0E2-4101-AD58-A322FAA79C9D}" destId="{2F4E63CA-530A-406D-B81D-80F26CCE59E5}" srcOrd="0" destOrd="0" parTransId="{599FDAC0-A590-41A4-8AFA-FA33D18834BC}" sibTransId="{A712E784-D89C-4A81-BCA7-C0A886019203}"/>
    <dgm:cxn modelId="{FFC6CECE-E595-4FD2-B139-ACF786FD9FE2}" type="presOf" srcId="{047B2309-95AC-4AAF-8D47-1CD1474C22D1}" destId="{48EFDF42-88D6-4BAD-93A1-EA12731CFCAC}" srcOrd="0" destOrd="0" presId="urn:microsoft.com/office/officeart/2005/8/layout/chevron1"/>
    <dgm:cxn modelId="{5A497383-83EB-475C-A7FF-FB1DD09D6508}" srcId="{6BF8DD94-B0E2-4101-AD58-A322FAA79C9D}" destId="{0D1CA4CB-F9A8-4DB2-A3B4-3D1A84A36CA4}" srcOrd="4" destOrd="0" parTransId="{4BB68A04-DA9E-4D22-BDC3-AC6B46DC1184}" sibTransId="{5B5B781D-D5D0-4C6C-BAEE-54F34EFE9E20}"/>
    <dgm:cxn modelId="{B9BE0A30-6509-49A7-A3A8-4BCF483B645A}" srcId="{6BF8DD94-B0E2-4101-AD58-A322FAA79C9D}" destId="{6B4CF504-126B-416A-8229-3EB53AC944A9}" srcOrd="1" destOrd="0" parTransId="{D776D8B5-818E-4D73-A830-6978BF32C158}" sibTransId="{04F2CFD1-B6F6-4BDA-936C-2DBD18A3BC48}"/>
    <dgm:cxn modelId="{2BD48D1A-2D0A-45FA-9347-B046275BE2F0}" type="presOf" srcId="{2F4E63CA-530A-406D-B81D-80F26CCE59E5}" destId="{5708213D-1F7C-4ED0-8C84-6ED4FA9DB568}" srcOrd="0" destOrd="0" presId="urn:microsoft.com/office/officeart/2005/8/layout/chevron1"/>
    <dgm:cxn modelId="{073B3B5B-8434-4787-BE5A-EC5E98160CD8}" type="presOf" srcId="{6B4CF504-126B-416A-8229-3EB53AC944A9}" destId="{AF3C2964-8E3E-4FA8-96A2-2872274F47CC}" srcOrd="0" destOrd="0" presId="urn:microsoft.com/office/officeart/2005/8/layout/chevron1"/>
    <dgm:cxn modelId="{72407EA6-E20D-409B-92F4-6E5354FA7BE0}" type="presParOf" srcId="{AD36F817-D54A-414C-AC1B-8E098CF5A474}" destId="{5708213D-1F7C-4ED0-8C84-6ED4FA9DB568}" srcOrd="0" destOrd="0" presId="urn:microsoft.com/office/officeart/2005/8/layout/chevron1"/>
    <dgm:cxn modelId="{5F854BD2-4664-4DC7-8331-C3EB03A6CF16}" type="presParOf" srcId="{AD36F817-D54A-414C-AC1B-8E098CF5A474}" destId="{7E0CDAE2-8410-41A4-9598-DED3AAF5988F}" srcOrd="1" destOrd="0" presId="urn:microsoft.com/office/officeart/2005/8/layout/chevron1"/>
    <dgm:cxn modelId="{5E12F9F2-CBDB-4D53-98BB-A7C86C79C391}" type="presParOf" srcId="{AD36F817-D54A-414C-AC1B-8E098CF5A474}" destId="{AF3C2964-8E3E-4FA8-96A2-2872274F47CC}" srcOrd="2" destOrd="0" presId="urn:microsoft.com/office/officeart/2005/8/layout/chevron1"/>
    <dgm:cxn modelId="{4851FAA4-D0A4-4E80-847C-63488B7C2846}" type="presParOf" srcId="{AD36F817-D54A-414C-AC1B-8E098CF5A474}" destId="{A229710E-7DF4-41A1-BC22-5A187FFD3A62}" srcOrd="3" destOrd="0" presId="urn:microsoft.com/office/officeart/2005/8/layout/chevron1"/>
    <dgm:cxn modelId="{6214800F-31C9-4487-8F7C-EBB6EA10D4AB}" type="presParOf" srcId="{AD36F817-D54A-414C-AC1B-8E098CF5A474}" destId="{48EFDF42-88D6-4BAD-93A1-EA12731CFCAC}" srcOrd="4" destOrd="0" presId="urn:microsoft.com/office/officeart/2005/8/layout/chevron1"/>
    <dgm:cxn modelId="{878CBB66-E2CE-49B9-BBF4-8D64B579F398}" type="presParOf" srcId="{AD36F817-D54A-414C-AC1B-8E098CF5A474}" destId="{19EF6605-2AB9-4F77-9CDC-9F98F080421A}" srcOrd="5" destOrd="0" presId="urn:microsoft.com/office/officeart/2005/8/layout/chevron1"/>
    <dgm:cxn modelId="{6C8C55E7-A2FE-4FDB-BCEF-1ED549076CE1}" type="presParOf" srcId="{AD36F817-D54A-414C-AC1B-8E098CF5A474}" destId="{EA38D7B6-0B31-440F-9F69-E1D5764945A1}" srcOrd="6" destOrd="0" presId="urn:microsoft.com/office/officeart/2005/8/layout/chevron1"/>
    <dgm:cxn modelId="{0A3D96E2-601A-4E74-93B2-59A26DAB5442}" type="presParOf" srcId="{AD36F817-D54A-414C-AC1B-8E098CF5A474}" destId="{9618EDF7-409A-4799-897B-A8149E4871B4}" srcOrd="7" destOrd="0" presId="urn:microsoft.com/office/officeart/2005/8/layout/chevron1"/>
    <dgm:cxn modelId="{A367862E-0B7C-43BD-BD24-029E20B1CE74}" type="presParOf" srcId="{AD36F817-D54A-414C-AC1B-8E098CF5A474}" destId="{92E06C61-1775-45BB-97D9-6C3D72BE3781}" srcOrd="8" destOrd="0" presId="urn:microsoft.com/office/officeart/2005/8/layout/chevron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708213D-1F7C-4ED0-8C84-6ED4FA9DB568}">
      <dsp:nvSpPr>
        <dsp:cNvPr id="0" name=""/>
        <dsp:cNvSpPr/>
      </dsp:nvSpPr>
      <dsp:spPr>
        <a:xfrm>
          <a:off x="2064" y="1664431"/>
          <a:ext cx="1837841" cy="73513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nb-NO" sz="800" kern="1200" dirty="0" smtClean="0"/>
            <a:t>95.34.5.82</a:t>
          </a:r>
          <a:endParaRPr lang="nb-NO" sz="800" kern="1200" dirty="0"/>
        </a:p>
      </dsp:txBody>
      <dsp:txXfrm>
        <a:off x="2064" y="1664431"/>
        <a:ext cx="1837841" cy="735136"/>
      </dsp:txXfrm>
    </dsp:sp>
    <dsp:sp modelId="{AF3C2964-8E3E-4FA8-96A2-2872274F47CC}">
      <dsp:nvSpPr>
        <dsp:cNvPr id="0" name=""/>
        <dsp:cNvSpPr/>
      </dsp:nvSpPr>
      <dsp:spPr>
        <a:xfrm>
          <a:off x="1656122" y="1664431"/>
          <a:ext cx="1837841" cy="73513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nb-NO" sz="800" kern="1200" dirty="0" smtClean="0"/>
            <a:t>95.34.5.1</a:t>
          </a:r>
          <a:endParaRPr lang="nb-NO" sz="800" kern="1200" dirty="0"/>
        </a:p>
      </dsp:txBody>
      <dsp:txXfrm>
        <a:off x="1656122" y="1664431"/>
        <a:ext cx="1837841" cy="735136"/>
      </dsp:txXfrm>
    </dsp:sp>
    <dsp:sp modelId="{48EFDF42-88D6-4BAD-93A1-EA12731CFCAC}">
      <dsp:nvSpPr>
        <dsp:cNvPr id="0" name=""/>
        <dsp:cNvSpPr/>
      </dsp:nvSpPr>
      <dsp:spPr>
        <a:xfrm>
          <a:off x="3310179" y="1664431"/>
          <a:ext cx="1837841" cy="73513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nb-NO" sz="800" kern="1200" dirty="0" smtClean="0"/>
            <a:t>195.0.0.0/255.0.0.0</a:t>
          </a:r>
          <a:endParaRPr lang="nb-NO" sz="800" kern="1200" dirty="0"/>
        </a:p>
      </dsp:txBody>
      <dsp:txXfrm>
        <a:off x="3310179" y="1664431"/>
        <a:ext cx="1837841" cy="735136"/>
      </dsp:txXfrm>
    </dsp:sp>
    <dsp:sp modelId="{EA38D7B6-0B31-440F-9F69-E1D5764945A1}">
      <dsp:nvSpPr>
        <dsp:cNvPr id="0" name=""/>
        <dsp:cNvSpPr/>
      </dsp:nvSpPr>
      <dsp:spPr>
        <a:xfrm>
          <a:off x="4964236" y="1664431"/>
          <a:ext cx="1837841" cy="73513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nb-NO" sz="800" kern="1200" dirty="0" smtClean="0"/>
            <a:t>195.189.0.0/255/255.0.0</a:t>
          </a:r>
          <a:endParaRPr lang="nb-NO" sz="800" kern="1200" dirty="0"/>
        </a:p>
      </dsp:txBody>
      <dsp:txXfrm>
        <a:off x="4964236" y="1664431"/>
        <a:ext cx="1837841" cy="735136"/>
      </dsp:txXfrm>
    </dsp:sp>
    <dsp:sp modelId="{92E06C61-1775-45BB-97D9-6C3D72BE3781}">
      <dsp:nvSpPr>
        <dsp:cNvPr id="0" name=""/>
        <dsp:cNvSpPr/>
      </dsp:nvSpPr>
      <dsp:spPr>
        <a:xfrm>
          <a:off x="6618293" y="1664431"/>
          <a:ext cx="1837841" cy="735136"/>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nb-NO" sz="800" kern="1200" dirty="0" smtClean="0"/>
            <a:t>195.189.143.147</a:t>
          </a:r>
          <a:endParaRPr lang="nb-NO" sz="800" kern="1200" dirty="0"/>
        </a:p>
      </dsp:txBody>
      <dsp:txXfrm>
        <a:off x="6618293" y="1664431"/>
        <a:ext cx="1837841" cy="73513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wmf"/></Relationships>
</file>

<file path=ppt/media/image1.wmf>
</file>

<file path=ppt/media/image2.wmf>
</file>

<file path=ppt/media/image3.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nb-NO"/>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nb-NO"/>
          </a:p>
        </p:txBody>
      </p:sp>
      <p:sp>
        <p:nvSpPr>
          <p:cNvPr id="4" name="Date Placeholder 3"/>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b-NO"/>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Date Placeholder 3"/>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nb-NO"/>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Date Placeholder 3"/>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b-NO"/>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Date Placeholder 3"/>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nb-NO"/>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5" name="Footer Placeholder 4"/>
          <p:cNvSpPr>
            <a:spLocks noGrp="1"/>
          </p:cNvSpPr>
          <p:nvPr>
            <p:ph type="ftr" sz="quarter" idx="11"/>
          </p:nvPr>
        </p:nvSpPr>
        <p:spPr/>
        <p:txBody>
          <a:bodyPr/>
          <a:lstStyle/>
          <a:p>
            <a:endParaRPr lang="nb-NO"/>
          </a:p>
        </p:txBody>
      </p:sp>
      <p:sp>
        <p:nvSpPr>
          <p:cNvPr id="6" name="Slide Number Placeholder 5"/>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b-NO"/>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5" name="Date Placeholder 4"/>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nb-NO"/>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7" name="Date Placeholder 6"/>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8" name="Footer Placeholder 7"/>
          <p:cNvSpPr>
            <a:spLocks noGrp="1"/>
          </p:cNvSpPr>
          <p:nvPr>
            <p:ph type="ftr" sz="quarter" idx="11"/>
          </p:nvPr>
        </p:nvSpPr>
        <p:spPr/>
        <p:txBody>
          <a:bodyPr/>
          <a:lstStyle/>
          <a:p>
            <a:endParaRPr lang="nb-NO"/>
          </a:p>
        </p:txBody>
      </p:sp>
      <p:sp>
        <p:nvSpPr>
          <p:cNvPr id="9" name="Slide Number Placeholder 8"/>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nb-NO"/>
          </a:p>
        </p:txBody>
      </p:sp>
      <p:sp>
        <p:nvSpPr>
          <p:cNvPr id="3" name="Date Placeholder 2"/>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4" name="Footer Placeholder 3"/>
          <p:cNvSpPr>
            <a:spLocks noGrp="1"/>
          </p:cNvSpPr>
          <p:nvPr>
            <p:ph type="ftr" sz="quarter" idx="11"/>
          </p:nvPr>
        </p:nvSpPr>
        <p:spPr/>
        <p:txBody>
          <a:bodyPr/>
          <a:lstStyle/>
          <a:p>
            <a:endParaRPr lang="nb-NO"/>
          </a:p>
        </p:txBody>
      </p:sp>
      <p:sp>
        <p:nvSpPr>
          <p:cNvPr id="5" name="Slide Number Placeholder 4"/>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3" name="Footer Placeholder 2"/>
          <p:cNvSpPr>
            <a:spLocks noGrp="1"/>
          </p:cNvSpPr>
          <p:nvPr>
            <p:ph type="ftr" sz="quarter" idx="11"/>
          </p:nvPr>
        </p:nvSpPr>
        <p:spPr/>
        <p:txBody>
          <a:bodyPr/>
          <a:lstStyle/>
          <a:p>
            <a:endParaRPr lang="nb-NO"/>
          </a:p>
        </p:txBody>
      </p:sp>
      <p:sp>
        <p:nvSpPr>
          <p:cNvPr id="4" name="Slide Number Placeholder 3"/>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nb-NO"/>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nb-NO"/>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b-NO"/>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E949B5E-58FE-49F4-86A8-09AB409631FE}" type="datetimeFigureOut">
              <a:rPr lang="nb-NO" smtClean="0"/>
              <a:pPr/>
              <a:t>02.10.2013</a:t>
            </a:fld>
            <a:endParaRPr lang="nb-NO"/>
          </a:p>
        </p:txBody>
      </p:sp>
      <p:sp>
        <p:nvSpPr>
          <p:cNvPr id="6" name="Footer Placeholder 5"/>
          <p:cNvSpPr>
            <a:spLocks noGrp="1"/>
          </p:cNvSpPr>
          <p:nvPr>
            <p:ph type="ftr" sz="quarter" idx="11"/>
          </p:nvPr>
        </p:nvSpPr>
        <p:spPr/>
        <p:txBody>
          <a:bodyPr/>
          <a:lstStyle/>
          <a:p>
            <a:endParaRPr lang="nb-NO"/>
          </a:p>
        </p:txBody>
      </p:sp>
      <p:sp>
        <p:nvSpPr>
          <p:cNvPr id="7" name="Slide Number Placeholder 6"/>
          <p:cNvSpPr>
            <a:spLocks noGrp="1"/>
          </p:cNvSpPr>
          <p:nvPr>
            <p:ph type="sldNum" sz="quarter" idx="12"/>
          </p:nvPr>
        </p:nvSpPr>
        <p:spPr/>
        <p:txBody>
          <a:bodyPr/>
          <a:lstStyle/>
          <a:p>
            <a:fld id="{09593707-875B-4B8E-A270-56D47126C999}" type="slidenum">
              <a:rPr lang="nb-NO" smtClean="0"/>
              <a:pPr/>
              <a:t>‹#›</a:t>
            </a:fld>
            <a:endParaRPr lang="nb-N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nb-NO"/>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nb-NO"/>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949B5E-58FE-49F4-86A8-09AB409631FE}" type="datetimeFigureOut">
              <a:rPr lang="nb-NO" smtClean="0"/>
              <a:pPr/>
              <a:t>02.10.2013</a:t>
            </a:fld>
            <a:endParaRPr lang="nb-NO"/>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b-NO"/>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593707-875B-4B8E-A270-56D47126C999}" type="slidenum">
              <a:rPr lang="nb-NO" smtClean="0"/>
              <a:pPr/>
              <a:t>‹#›</a:t>
            </a:fld>
            <a:endParaRPr lang="nb-NO"/>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3.v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Office_Excel_Macro-Enabled_Worksheet1.xlsm"/><Relationship Id="rId2" Type="http://schemas.openxmlformats.org/officeDocument/2006/relationships/slideLayout" Target="../slideLayouts/slideLayout2.xml"/><Relationship Id="rId1" Type="http://schemas.openxmlformats.org/officeDocument/2006/relationships/vmlDrawing" Target="../drawings/vmlDrawing2.v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nb-NO" altLang="zh-CN" sz="4000" dirty="0" smtClean="0"/>
              <a:t>Test for technical partner manager</a:t>
            </a:r>
            <a:r>
              <a:rPr lang="nb-NO" altLang="zh-CN" sz="3600" dirty="0" smtClean="0"/>
              <a:t/>
            </a:r>
            <a:br>
              <a:rPr lang="nb-NO" altLang="zh-CN" sz="3600" dirty="0" smtClean="0"/>
            </a:br>
            <a:r>
              <a:rPr lang="nb-NO" altLang="zh-CN" sz="3600" dirty="0"/>
              <a:t> </a:t>
            </a:r>
            <a:r>
              <a:rPr lang="nb-NO" altLang="zh-CN" sz="3600" dirty="0" smtClean="0"/>
              <a:t>                                              </a:t>
            </a:r>
            <a:r>
              <a:rPr lang="nb-NO" altLang="zh-CN" sz="3200" dirty="0" smtClean="0"/>
              <a:t>----Lujia Zhang</a:t>
            </a:r>
            <a:endParaRPr lang="nb-NO" sz="3200" dirty="0"/>
          </a:p>
        </p:txBody>
      </p:sp>
      <p:sp>
        <p:nvSpPr>
          <p:cNvPr id="3" name="Subtitle 2"/>
          <p:cNvSpPr>
            <a:spLocks noGrp="1"/>
          </p:cNvSpPr>
          <p:nvPr>
            <p:ph type="subTitle" idx="1"/>
          </p:nvPr>
        </p:nvSpPr>
        <p:spPr/>
        <p:txBody>
          <a:bodyPr/>
          <a:lstStyle/>
          <a:p>
            <a:endParaRPr lang="nb-NO"/>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Q11: Speed </a:t>
            </a:r>
            <a:r>
              <a:rPr lang="nb-NO" sz="3200" dirty="0" smtClean="0"/>
              <a:t>dials-Verification to do</a:t>
            </a:r>
            <a:endParaRPr lang="nb-NO" sz="3200" dirty="0"/>
          </a:p>
        </p:txBody>
      </p:sp>
      <p:sp>
        <p:nvSpPr>
          <p:cNvPr id="3" name="Content Placeholder 2"/>
          <p:cNvSpPr>
            <a:spLocks noGrp="1"/>
          </p:cNvSpPr>
          <p:nvPr>
            <p:ph idx="1"/>
          </p:nvPr>
        </p:nvSpPr>
        <p:spPr/>
        <p:txBody>
          <a:bodyPr>
            <a:normAutofit/>
          </a:bodyPr>
          <a:lstStyle/>
          <a:p>
            <a:pPr>
              <a:buNone/>
            </a:pPr>
            <a:r>
              <a:rPr lang="nb-NO" altLang="zh-CN" sz="1800" dirty="0" smtClean="0"/>
              <a:t>A:</a:t>
            </a:r>
          </a:p>
          <a:p>
            <a:pPr>
              <a:buNone/>
            </a:pPr>
            <a:r>
              <a:rPr lang="nb-NO" altLang="zh-CN" sz="1800" dirty="0" smtClean="0"/>
              <a:t>In addition to the QA test that should be done on the release within QA team, I would arrange verification on compatibility, localization,  and functionalities: </a:t>
            </a:r>
          </a:p>
          <a:p>
            <a:r>
              <a:rPr lang="nb-NO" altLang="zh-CN" sz="1800" dirty="0" smtClean="0"/>
              <a:t>Compatibility: All the verification should be down on all the operating system in and coming to the local market.</a:t>
            </a:r>
          </a:p>
          <a:p>
            <a:r>
              <a:rPr lang="nb-NO" altLang="zh-CN" sz="1800" dirty="0" smtClean="0"/>
              <a:t>Localization:  Verify </a:t>
            </a:r>
            <a:r>
              <a:rPr lang="nb-NO" altLang="zh-CN" sz="1800" dirty="0" smtClean="0"/>
              <a:t> the local lanugages, to make sure all the local words are shown properly. </a:t>
            </a:r>
            <a:r>
              <a:rPr lang="nb-NO" altLang="zh-CN" sz="1800" dirty="0" smtClean="0"/>
              <a:t>And also clear up the possible confilicts between the webpages and local laws/regulations.</a:t>
            </a:r>
          </a:p>
          <a:p>
            <a:r>
              <a:rPr lang="nb-NO" altLang="zh-CN" sz="1800" dirty="0" smtClean="0"/>
              <a:t>Functionalities: imitating the scenario that normal endusers would meet.  E.g., edit/remove and restore/move the url;  click the url when connected through VPN;  try the url when no/low cache; clear the cookies and history and then try the url again;  try the url on Opera and other browers simultaneously, and so on</a:t>
            </a:r>
          </a:p>
          <a:p>
            <a:pPr>
              <a:buNone/>
            </a:pPr>
            <a:endParaRPr lang="nb-NO" altLang="zh-CN" sz="1800" dirty="0" smtClean="0"/>
          </a:p>
          <a:p>
            <a:endParaRPr lang="nb-NO" sz="1800" dirty="0" smtClean="0"/>
          </a:p>
          <a:p>
            <a:pPr>
              <a:buNone/>
            </a:pPr>
            <a:endParaRPr lang="nb-NO" sz="1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Q11: Speed </a:t>
            </a:r>
            <a:r>
              <a:rPr lang="nb-NO" sz="3200" dirty="0" smtClean="0"/>
              <a:t>dials-Possible problems</a:t>
            </a:r>
            <a:endParaRPr lang="nb-NO" sz="3200" dirty="0"/>
          </a:p>
        </p:txBody>
      </p:sp>
      <p:sp>
        <p:nvSpPr>
          <p:cNvPr id="3" name="Content Placeholder 2"/>
          <p:cNvSpPr>
            <a:spLocks noGrp="1"/>
          </p:cNvSpPr>
          <p:nvPr>
            <p:ph idx="1"/>
          </p:nvPr>
        </p:nvSpPr>
        <p:spPr/>
        <p:txBody>
          <a:bodyPr>
            <a:normAutofit/>
          </a:bodyPr>
          <a:lstStyle/>
          <a:p>
            <a:pPr>
              <a:buNone/>
            </a:pPr>
            <a:r>
              <a:rPr lang="nb-NO" altLang="zh-CN" sz="1800" dirty="0" smtClean="0"/>
              <a:t>A:</a:t>
            </a:r>
          </a:p>
          <a:p>
            <a:pPr>
              <a:buNone/>
            </a:pPr>
            <a:r>
              <a:rPr lang="nb-NO" altLang="zh-CN" sz="1800" dirty="0" smtClean="0"/>
              <a:t> Possible issues</a:t>
            </a:r>
          </a:p>
          <a:p>
            <a:r>
              <a:rPr lang="nb-NO" altLang="zh-CN" sz="1800" dirty="0" smtClean="0"/>
              <a:t>Compatibility: The tile with url might not work on old version of OSs .</a:t>
            </a:r>
          </a:p>
          <a:p>
            <a:r>
              <a:rPr lang="nb-NO" altLang="zh-CN" sz="1800" dirty="0" smtClean="0"/>
              <a:t>Localization:  Some of the letter/characters  could not be displayed properly. In some countries the reading habit is also different, for example they read from right to left but the mark of the url is written from left to right. Some websites might be blocked in some certain countries and areas. </a:t>
            </a:r>
          </a:p>
          <a:p>
            <a:r>
              <a:rPr lang="nb-NO" altLang="zh-CN" sz="1800" dirty="0" smtClean="0"/>
              <a:t>Functionalities:</a:t>
            </a:r>
          </a:p>
          <a:p>
            <a:pPr>
              <a:buNone/>
            </a:pPr>
            <a:r>
              <a:rPr lang="nb-NO" altLang="zh-CN" sz="1800" dirty="0" smtClean="0"/>
              <a:t> </a:t>
            </a:r>
            <a:r>
              <a:rPr lang="nb-NO" altLang="zh-CN" sz="1800" dirty="0" smtClean="0"/>
              <a:t>      If the user moves the url, e.g. to a folder, the url might not work any more. </a:t>
            </a:r>
          </a:p>
          <a:p>
            <a:pPr>
              <a:buNone/>
            </a:pPr>
            <a:r>
              <a:rPr lang="nb-NO" altLang="zh-CN" sz="1800" dirty="0" smtClean="0"/>
              <a:t> </a:t>
            </a:r>
            <a:r>
              <a:rPr lang="nb-NO" altLang="zh-CN" sz="1800" dirty="0" smtClean="0"/>
              <a:t>     Some url might not work with VPN</a:t>
            </a:r>
          </a:p>
          <a:p>
            <a:pPr>
              <a:buNone/>
            </a:pPr>
            <a:r>
              <a:rPr lang="nb-NO" altLang="zh-CN" sz="1800" dirty="0" smtClean="0"/>
              <a:t> </a:t>
            </a:r>
            <a:r>
              <a:rPr lang="nb-NO" altLang="zh-CN" sz="1800" dirty="0" smtClean="0"/>
              <a:t>     The browser might not response to the url if no cache available. </a:t>
            </a:r>
          </a:p>
          <a:p>
            <a:pPr>
              <a:buNone/>
            </a:pPr>
            <a:r>
              <a:rPr lang="nb-NO" altLang="zh-CN" sz="1800" dirty="0" smtClean="0"/>
              <a:t> </a:t>
            </a:r>
            <a:r>
              <a:rPr lang="nb-NO" altLang="zh-CN" sz="1800" dirty="0" smtClean="0"/>
              <a:t>     The url would be deleted  as well when the user just erases cookies and history</a:t>
            </a:r>
            <a:r>
              <a:rPr lang="nb-NO" altLang="zh-CN" sz="1800" smtClean="0"/>
              <a:t>. </a:t>
            </a:r>
            <a:endParaRPr lang="nb-NO" altLang="zh-CN" sz="1800" dirty="0" smtClean="0"/>
          </a:p>
          <a:p>
            <a:pPr>
              <a:buNone/>
            </a:pPr>
            <a:endParaRPr lang="nb-NO" altLang="zh-CN" sz="1800" dirty="0" smtClean="0"/>
          </a:p>
          <a:p>
            <a:endParaRPr lang="nb-NO" sz="1800" dirty="0" smtClean="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Q12: </a:t>
            </a:r>
            <a:r>
              <a:rPr lang="en-US" sz="3200" dirty="0"/>
              <a:t>What is this: 2001:4c28:2000::/36</a:t>
            </a:r>
            <a:endParaRPr lang="nb-NO" sz="3200" dirty="0"/>
          </a:p>
        </p:txBody>
      </p:sp>
      <p:sp>
        <p:nvSpPr>
          <p:cNvPr id="3" name="Content Placeholder 2"/>
          <p:cNvSpPr>
            <a:spLocks noGrp="1"/>
          </p:cNvSpPr>
          <p:nvPr>
            <p:ph idx="1"/>
          </p:nvPr>
        </p:nvSpPr>
        <p:spPr/>
        <p:txBody>
          <a:bodyPr/>
          <a:lstStyle/>
          <a:p>
            <a:pPr>
              <a:buNone/>
            </a:pPr>
            <a:r>
              <a:rPr lang="nb-NO" dirty="0" smtClean="0"/>
              <a:t>A: </a:t>
            </a:r>
            <a:r>
              <a:rPr lang="en-US" dirty="0" smtClean="0"/>
              <a:t>It is the  IPV6 address of routing prefix with </a:t>
            </a:r>
            <a:r>
              <a:rPr lang="en-US" dirty="0" smtClean="0"/>
              <a:t>a 36-bit </a:t>
            </a:r>
            <a:r>
              <a:rPr lang="en-US" dirty="0" smtClean="0"/>
              <a:t>prefix.</a:t>
            </a:r>
            <a:endParaRPr lang="nb-NO"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nb-NO" sz="3200" dirty="0" smtClean="0"/>
              <a:t>Q13: </a:t>
            </a:r>
            <a:r>
              <a:rPr lang="en-US" sz="3200" dirty="0"/>
              <a:t>Make a </a:t>
            </a:r>
            <a:r>
              <a:rPr lang="en-US" sz="3200" dirty="0" err="1"/>
              <a:t>screencast</a:t>
            </a:r>
            <a:r>
              <a:rPr lang="en-US" sz="3200" dirty="0"/>
              <a:t>/video where you visit www.opera.com on a mobile browser on a mobile </a:t>
            </a:r>
            <a:r>
              <a:rPr lang="en-US" sz="3200" dirty="0" smtClean="0"/>
              <a:t>device.</a:t>
            </a:r>
            <a:endParaRPr lang="nb-NO" sz="3200" dirty="0"/>
          </a:p>
        </p:txBody>
      </p:sp>
      <p:sp>
        <p:nvSpPr>
          <p:cNvPr id="3" name="Content Placeholder 2"/>
          <p:cNvSpPr>
            <a:spLocks noGrp="1"/>
          </p:cNvSpPr>
          <p:nvPr>
            <p:ph idx="1"/>
          </p:nvPr>
        </p:nvSpPr>
        <p:spPr/>
        <p:txBody>
          <a:bodyPr/>
          <a:lstStyle/>
          <a:p>
            <a:pPr>
              <a:buNone/>
            </a:pPr>
            <a:r>
              <a:rPr lang="nb-NO" dirty="0" smtClean="0"/>
              <a:t>A: The screencast is done on an Android phone.</a:t>
            </a:r>
          </a:p>
          <a:p>
            <a:pPr>
              <a:buNone/>
            </a:pPr>
            <a:r>
              <a:rPr lang="nb-NO" dirty="0"/>
              <a:t> </a:t>
            </a:r>
            <a:r>
              <a:rPr lang="nb-NO" dirty="0" smtClean="0"/>
              <a:t>    </a:t>
            </a:r>
          </a:p>
          <a:p>
            <a:pPr>
              <a:buNone/>
            </a:pPr>
            <a:endParaRPr lang="nb-NO" dirty="0"/>
          </a:p>
        </p:txBody>
      </p:sp>
      <p:graphicFrame>
        <p:nvGraphicFramePr>
          <p:cNvPr id="4" name="Object 3"/>
          <p:cNvGraphicFramePr>
            <a:graphicFrameLocks noChangeAspect="1"/>
          </p:cNvGraphicFramePr>
          <p:nvPr/>
        </p:nvGraphicFramePr>
        <p:xfrm>
          <a:off x="3429000" y="3429000"/>
          <a:ext cx="914400" cy="828675"/>
        </p:xfrm>
        <a:graphic>
          <a:graphicData uri="http://schemas.openxmlformats.org/presentationml/2006/ole">
            <p:oleObj spid="_x0000_s3074" name="包装程序外壳对象" showAsIcon="1" r:id="rId3" imgW="914400" imgH="828720" progId="Package">
              <p:embed/>
            </p:oleObj>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2400" dirty="0" smtClean="0"/>
              <a:t>Time used for test</a:t>
            </a:r>
            <a:endParaRPr lang="nb-NO" sz="2400" dirty="0"/>
          </a:p>
        </p:txBody>
      </p:sp>
      <p:sp>
        <p:nvSpPr>
          <p:cNvPr id="3" name="Content Placeholder 2"/>
          <p:cNvSpPr>
            <a:spLocks noGrp="1"/>
          </p:cNvSpPr>
          <p:nvPr>
            <p:ph idx="1"/>
          </p:nvPr>
        </p:nvSpPr>
        <p:spPr/>
        <p:txBody>
          <a:bodyPr/>
          <a:lstStyle/>
          <a:p>
            <a:r>
              <a:rPr lang="nb-NO" dirty="0" smtClean="0"/>
              <a:t>Estimatation: 2 days</a:t>
            </a:r>
          </a:p>
          <a:p>
            <a:r>
              <a:rPr lang="nb-NO" dirty="0" smtClean="0"/>
              <a:t>Reality: 4 days</a:t>
            </a:r>
          </a:p>
          <a:p>
            <a:r>
              <a:rPr lang="nb-NO" dirty="0" smtClean="0"/>
              <a:t>Reason:</a:t>
            </a:r>
          </a:p>
          <a:p>
            <a:pPr>
              <a:buNone/>
            </a:pPr>
            <a:r>
              <a:rPr lang="nb-NO" dirty="0" smtClean="0"/>
              <a:t>      </a:t>
            </a:r>
            <a:r>
              <a:rPr lang="nb-NO" sz="2400" dirty="0" smtClean="0"/>
              <a:t>It took longer time than estimated to figure out the best answers.</a:t>
            </a:r>
            <a:endParaRPr lang="nb-NO"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Q4:</a:t>
            </a:r>
            <a:r>
              <a:rPr lang="en-US" sz="3200" dirty="0"/>
              <a:t>Find this image in a larger </a:t>
            </a:r>
            <a:r>
              <a:rPr lang="en-US" sz="3200" dirty="0" smtClean="0"/>
              <a:t>size</a:t>
            </a:r>
            <a:r>
              <a:rPr lang="nb-NO" sz="3200" dirty="0" smtClean="0"/>
              <a:t> </a:t>
            </a:r>
            <a:endParaRPr lang="nb-NO" sz="3200" dirty="0"/>
          </a:p>
        </p:txBody>
      </p:sp>
      <p:sp>
        <p:nvSpPr>
          <p:cNvPr id="3" name="Content Placeholder 2"/>
          <p:cNvSpPr>
            <a:spLocks noGrp="1"/>
          </p:cNvSpPr>
          <p:nvPr>
            <p:ph idx="1"/>
          </p:nvPr>
        </p:nvSpPr>
        <p:spPr/>
        <p:txBody>
          <a:bodyPr/>
          <a:lstStyle/>
          <a:p>
            <a:pPr>
              <a:buNone/>
            </a:pPr>
            <a:r>
              <a:rPr lang="nb-NO" dirty="0" smtClean="0"/>
              <a:t>A: The picture is </a:t>
            </a:r>
            <a:r>
              <a:rPr lang="pt-BR" dirty="0" smtClean="0"/>
              <a:t>Gaspar Melchor de Jovellanos, by </a:t>
            </a:r>
            <a:r>
              <a:rPr lang="nb-NO" dirty="0" smtClean="0"/>
              <a:t>Goya y Lucientes.</a:t>
            </a:r>
          </a:p>
          <a:p>
            <a:pPr>
              <a:buNone/>
            </a:pPr>
            <a:r>
              <a:rPr lang="nb-NO" dirty="0"/>
              <a:t> </a:t>
            </a:r>
            <a:r>
              <a:rPr lang="nb-NO" dirty="0" smtClean="0"/>
              <a:t>   </a:t>
            </a:r>
          </a:p>
          <a:p>
            <a:pPr>
              <a:buNone/>
            </a:pPr>
            <a:r>
              <a:rPr lang="nb-NO" dirty="0" smtClean="0"/>
              <a:t>Here is the image in a bigger size.</a:t>
            </a:r>
            <a:endParaRPr lang="nb-NO" dirty="0"/>
          </a:p>
        </p:txBody>
      </p:sp>
      <p:graphicFrame>
        <p:nvGraphicFramePr>
          <p:cNvPr id="4" name="Object 3"/>
          <p:cNvGraphicFramePr>
            <a:graphicFrameLocks noChangeAspect="1"/>
          </p:cNvGraphicFramePr>
          <p:nvPr/>
        </p:nvGraphicFramePr>
        <p:xfrm>
          <a:off x="3200400" y="4267200"/>
          <a:ext cx="914400" cy="828675"/>
        </p:xfrm>
        <a:graphic>
          <a:graphicData uri="http://schemas.openxmlformats.org/presentationml/2006/ole">
            <p:oleObj spid="_x0000_s1026" name="包装程序外壳对象" showAsIcon="1" r:id="rId3" imgW="914400" imgH="828720" progId="Package">
              <p:embed/>
            </p:oleObj>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nb-NO" sz="3200" dirty="0" smtClean="0"/>
              <a:t>Q5:</a:t>
            </a:r>
            <a:r>
              <a:rPr lang="en-US" sz="3200" dirty="0"/>
              <a:t> What does Opera Software ASA’s office address in Oslo, Norway and a Fire truck have in common?</a:t>
            </a:r>
            <a:r>
              <a:rPr lang="nb-NO" sz="3200" dirty="0" smtClean="0"/>
              <a:t> </a:t>
            </a:r>
            <a:endParaRPr lang="nb-NO" sz="3200" dirty="0"/>
          </a:p>
        </p:txBody>
      </p:sp>
      <p:sp>
        <p:nvSpPr>
          <p:cNvPr id="3" name="Content Placeholder 2"/>
          <p:cNvSpPr>
            <a:spLocks noGrp="1"/>
          </p:cNvSpPr>
          <p:nvPr>
            <p:ph idx="1"/>
          </p:nvPr>
        </p:nvSpPr>
        <p:spPr/>
        <p:txBody>
          <a:bodyPr/>
          <a:lstStyle/>
          <a:p>
            <a:pPr>
              <a:buNone/>
            </a:pPr>
            <a:r>
              <a:rPr lang="nb-NO" dirty="0" smtClean="0"/>
              <a:t>A: There are letter ’r’  in the three terms and they all remind me of the color ’red’</a:t>
            </a:r>
            <a:endParaRPr lang="nb-NO"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Q6: Pinters</a:t>
            </a:r>
            <a:endParaRPr lang="nb-NO" sz="3200" dirty="0"/>
          </a:p>
        </p:txBody>
      </p:sp>
      <p:sp>
        <p:nvSpPr>
          <p:cNvPr id="3" name="Content Placeholder 2"/>
          <p:cNvSpPr>
            <a:spLocks noGrp="1"/>
          </p:cNvSpPr>
          <p:nvPr>
            <p:ph idx="1"/>
          </p:nvPr>
        </p:nvSpPr>
        <p:spPr/>
        <p:txBody>
          <a:bodyPr/>
          <a:lstStyle/>
          <a:p>
            <a:r>
              <a:rPr lang="nb-NO" dirty="0" smtClean="0"/>
              <a:t>The solution is made based on Excel and VBA. To run the formula, Macro should be enabled.  Input the variables in the yellow cells and click the button Calculate. In a while the result would be shown in the blue cells. </a:t>
            </a:r>
          </a:p>
          <a:p>
            <a:r>
              <a:rPr lang="nb-NO" dirty="0" smtClean="0"/>
              <a:t>Here is the solution</a:t>
            </a:r>
            <a:endParaRPr lang="nb-NO" dirty="0"/>
          </a:p>
        </p:txBody>
      </p:sp>
      <p:graphicFrame>
        <p:nvGraphicFramePr>
          <p:cNvPr id="4" name="Object 3"/>
          <p:cNvGraphicFramePr>
            <a:graphicFrameLocks noChangeAspect="1"/>
          </p:cNvGraphicFramePr>
          <p:nvPr/>
        </p:nvGraphicFramePr>
        <p:xfrm>
          <a:off x="2590800" y="5029200"/>
          <a:ext cx="914400" cy="828675"/>
        </p:xfrm>
        <a:graphic>
          <a:graphicData uri="http://schemas.openxmlformats.org/presentationml/2006/ole">
            <p:oleObj spid="_x0000_s2050" name="Macro-Enabled Worksheet" showAsIcon="1" r:id="rId3" imgW="914400" imgH="828720" progId="Excel.SheetMacroEnabled.12">
              <p:embed/>
            </p:oleObj>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Q7:</a:t>
            </a:r>
            <a:r>
              <a:rPr lang="en-US" sz="3200" dirty="0"/>
              <a:t> What is </a:t>
            </a:r>
            <a:r>
              <a:rPr lang="en-US" sz="3200" dirty="0" err="1"/>
              <a:t>addons.opera.com’s</a:t>
            </a:r>
            <a:r>
              <a:rPr lang="en-US" sz="3200" dirty="0"/>
              <a:t> Google Analytics property ID?</a:t>
            </a:r>
            <a:endParaRPr lang="nb-NO" sz="3200" dirty="0"/>
          </a:p>
        </p:txBody>
      </p:sp>
      <p:sp>
        <p:nvSpPr>
          <p:cNvPr id="3" name="Content Placeholder 2"/>
          <p:cNvSpPr>
            <a:spLocks noGrp="1"/>
          </p:cNvSpPr>
          <p:nvPr>
            <p:ph idx="1"/>
          </p:nvPr>
        </p:nvSpPr>
        <p:spPr/>
        <p:txBody>
          <a:bodyPr/>
          <a:lstStyle/>
          <a:p>
            <a:pPr>
              <a:buNone/>
            </a:pPr>
            <a:r>
              <a:rPr lang="nb-NO" dirty="0" smtClean="0"/>
              <a:t>A: The ID is utmtrans.</a:t>
            </a:r>
            <a:endParaRPr lang="nb-NO"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Q8:</a:t>
            </a:r>
            <a:r>
              <a:rPr lang="en-US" sz="3200" dirty="0"/>
              <a:t> </a:t>
            </a:r>
            <a:r>
              <a:rPr lang="en-US" sz="3200" dirty="0" smtClean="0"/>
              <a:t>Diagram explaining </a:t>
            </a:r>
            <a:r>
              <a:rPr lang="en-US" sz="3200" dirty="0"/>
              <a:t>each </a:t>
            </a:r>
            <a:r>
              <a:rPr lang="en-US" sz="3200" dirty="0" smtClean="0"/>
              <a:t>IP address </a:t>
            </a:r>
            <a:r>
              <a:rPr lang="en-US" sz="3200" dirty="0"/>
              <a:t>between your internet connection and www.opera.com</a:t>
            </a:r>
            <a:endParaRPr lang="nb-NO" sz="3200" dirty="0"/>
          </a:p>
        </p:txBody>
      </p:sp>
      <p:sp>
        <p:nvSpPr>
          <p:cNvPr id="3" name="Content Placeholder 2"/>
          <p:cNvSpPr>
            <a:spLocks noGrp="1"/>
          </p:cNvSpPr>
          <p:nvPr>
            <p:ph idx="1"/>
          </p:nvPr>
        </p:nvSpPr>
        <p:spPr/>
        <p:txBody>
          <a:bodyPr/>
          <a:lstStyle/>
          <a:p>
            <a:pPr>
              <a:buNone/>
            </a:pPr>
            <a:r>
              <a:rPr lang="nb-NO" dirty="0" smtClean="0"/>
              <a:t>A: </a:t>
            </a:r>
          </a:p>
          <a:p>
            <a:pPr>
              <a:buNone/>
            </a:pPr>
            <a:endParaRPr lang="nb-NO" dirty="0"/>
          </a:p>
          <a:p>
            <a:pPr>
              <a:buNone/>
            </a:pPr>
            <a:endParaRPr lang="nb-NO" dirty="0" smtClean="0"/>
          </a:p>
          <a:p>
            <a:pPr>
              <a:buNone/>
            </a:pPr>
            <a:endParaRPr lang="nb-NO" dirty="0"/>
          </a:p>
        </p:txBody>
      </p:sp>
      <p:graphicFrame>
        <p:nvGraphicFramePr>
          <p:cNvPr id="4" name="Diagram 3"/>
          <p:cNvGraphicFramePr/>
          <p:nvPr/>
        </p:nvGraphicFramePr>
        <p:xfrm>
          <a:off x="533400" y="1600200"/>
          <a:ext cx="84582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685800" y="4191000"/>
            <a:ext cx="1295400" cy="369332"/>
          </a:xfrm>
          <a:prstGeom prst="rect">
            <a:avLst/>
          </a:prstGeom>
          <a:noFill/>
        </p:spPr>
        <p:txBody>
          <a:bodyPr wrap="square" rtlCol="0">
            <a:spAutoFit/>
          </a:bodyPr>
          <a:lstStyle/>
          <a:p>
            <a:r>
              <a:rPr lang="nb-NO" dirty="0" smtClean="0"/>
              <a:t>My address</a:t>
            </a:r>
            <a:endParaRPr lang="nb-NO" dirty="0"/>
          </a:p>
        </p:txBody>
      </p:sp>
      <p:sp>
        <p:nvSpPr>
          <p:cNvPr id="6" name="TextBox 5"/>
          <p:cNvSpPr txBox="1"/>
          <p:nvPr/>
        </p:nvSpPr>
        <p:spPr>
          <a:xfrm>
            <a:off x="7315200" y="4114800"/>
            <a:ext cx="1219200" cy="369332"/>
          </a:xfrm>
          <a:prstGeom prst="rect">
            <a:avLst/>
          </a:prstGeom>
          <a:noFill/>
        </p:spPr>
        <p:txBody>
          <a:bodyPr wrap="square" rtlCol="0">
            <a:spAutoFit/>
          </a:bodyPr>
          <a:lstStyle/>
          <a:p>
            <a:r>
              <a:rPr lang="nb-NO" dirty="0" smtClean="0"/>
              <a:t>Opera.com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Q9:</a:t>
            </a:r>
            <a:r>
              <a:rPr lang="en-US" sz="3200" dirty="0"/>
              <a:t> How would you give 300 images rounded corners, using any tool of your choice?</a:t>
            </a:r>
            <a:endParaRPr lang="nb-NO" sz="3200" dirty="0"/>
          </a:p>
        </p:txBody>
      </p:sp>
      <p:sp>
        <p:nvSpPr>
          <p:cNvPr id="3" name="Content Placeholder 2"/>
          <p:cNvSpPr>
            <a:spLocks noGrp="1"/>
          </p:cNvSpPr>
          <p:nvPr>
            <p:ph idx="1"/>
          </p:nvPr>
        </p:nvSpPr>
        <p:spPr/>
        <p:txBody>
          <a:bodyPr/>
          <a:lstStyle/>
          <a:p>
            <a:pPr>
              <a:buNone/>
            </a:pPr>
            <a:r>
              <a:rPr lang="nb-NO" dirty="0" smtClean="0"/>
              <a:t>A: The functionality of ”batch” could be used to finish the task. </a:t>
            </a:r>
            <a:endParaRPr lang="nb-NO" dirty="0"/>
          </a:p>
          <a:p>
            <a:pPr>
              <a:buNone/>
            </a:pPr>
            <a:r>
              <a:rPr lang="nb-NO" sz="2400" dirty="0" smtClean="0"/>
              <a:t>Step 1: put all the images into one folder</a:t>
            </a:r>
          </a:p>
          <a:p>
            <a:pPr>
              <a:buNone/>
            </a:pPr>
            <a:r>
              <a:rPr lang="nb-NO" sz="2400" dirty="0" smtClean="0"/>
              <a:t>Step 2: creat an action of making rounded corners to one image</a:t>
            </a:r>
          </a:p>
          <a:p>
            <a:pPr>
              <a:buNone/>
            </a:pPr>
            <a:r>
              <a:rPr lang="nb-NO" sz="2400" dirty="0" smtClean="0"/>
              <a:t>Step 3:  Follow ”File-Automatic-Batch”, and deploy the action and the folder to finish the task. </a:t>
            </a:r>
          </a:p>
          <a:p>
            <a:pPr>
              <a:buNone/>
            </a:pPr>
            <a:endParaRPr lang="nb-NO" sz="2400" dirty="0"/>
          </a:p>
          <a:p>
            <a:pPr>
              <a:buNone/>
            </a:pPr>
            <a:r>
              <a:rPr lang="nb-NO" altLang="zh-CN" sz="2400" dirty="0" smtClean="0"/>
              <a:t>Note: Time is quite tight for this test</a:t>
            </a:r>
            <a:r>
              <a:rPr lang="en-US" altLang="zh-CN" sz="2400" dirty="0" smtClean="0"/>
              <a:t>.</a:t>
            </a:r>
            <a:r>
              <a:rPr lang="nb-NO" altLang="zh-CN" sz="2400" dirty="0" smtClean="0"/>
              <a:t> Otherwise, I would make a detailed instruction with screencasts to show the process step by step.</a:t>
            </a:r>
            <a:endParaRPr lang="nb-NO"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nb-NO" sz="3200" dirty="0" smtClean="0"/>
              <a:t>Q10: </a:t>
            </a:r>
            <a:r>
              <a:rPr lang="en-US" sz="3200" dirty="0"/>
              <a:t>Find errors in this test that would be caught by a legal specialist.</a:t>
            </a:r>
            <a:endParaRPr lang="nb-NO" sz="3200" dirty="0"/>
          </a:p>
        </p:txBody>
      </p:sp>
      <p:sp>
        <p:nvSpPr>
          <p:cNvPr id="3" name="Content Placeholder 2"/>
          <p:cNvSpPr>
            <a:spLocks noGrp="1"/>
          </p:cNvSpPr>
          <p:nvPr>
            <p:ph idx="1"/>
          </p:nvPr>
        </p:nvSpPr>
        <p:spPr/>
        <p:txBody>
          <a:bodyPr>
            <a:normAutofit/>
          </a:bodyPr>
          <a:lstStyle/>
          <a:p>
            <a:pPr>
              <a:buNone/>
            </a:pPr>
            <a:r>
              <a:rPr lang="nb-NO" altLang="zh-CN" dirty="0" smtClean="0"/>
              <a:t>A:</a:t>
            </a:r>
            <a:endParaRPr lang="nb-NO" altLang="zh-CN" dirty="0" smtClean="0"/>
          </a:p>
          <a:p>
            <a:r>
              <a:rPr lang="nb-NO" altLang="zh-CN" sz="2600" dirty="0" smtClean="0"/>
              <a:t>Copyright  of Goya’s work: a possible challenge would be whether Opera got the permission to use the picture.  And also the test encourages the candidates to find another verson which the user may not be allowed to use </a:t>
            </a:r>
            <a:r>
              <a:rPr lang="en-US" altLang="zh-CN" sz="2600" dirty="0" smtClean="0"/>
              <a:t>in the answer as well</a:t>
            </a:r>
            <a:r>
              <a:rPr lang="nb-NO" altLang="zh-CN" sz="2600" dirty="0" smtClean="0"/>
              <a:t>.</a:t>
            </a:r>
          </a:p>
          <a:p>
            <a:endParaRPr lang="nb-NO" altLang="zh-CN" sz="2600" dirty="0"/>
          </a:p>
          <a:p>
            <a:r>
              <a:rPr lang="en-US" altLang="zh-CN" sz="2600" dirty="0" smtClean="0"/>
              <a:t>In the test, “any </a:t>
            </a:r>
            <a:r>
              <a:rPr lang="en-US" altLang="zh-CN" sz="2600" dirty="0" smtClean="0"/>
              <a:t>software</a:t>
            </a:r>
            <a:r>
              <a:rPr lang="en-US" altLang="zh-CN" sz="2600" dirty="0" smtClean="0"/>
              <a:t>” </a:t>
            </a:r>
            <a:r>
              <a:rPr lang="en-US" altLang="zh-CN" sz="2600" dirty="0" smtClean="0"/>
              <a:t>or “ any tool” are shown quite a few times, where illegal tools are not excluded. </a:t>
            </a:r>
            <a:endParaRPr lang="nb-NO" sz="2600" dirty="0"/>
          </a:p>
          <a:p>
            <a:endParaRPr lang="nb-NO"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363</TotalTime>
  <Words>742</Words>
  <Application>Microsoft Office PowerPoint</Application>
  <PresentationFormat>On-screen Show (4:3)</PresentationFormat>
  <Paragraphs>61</Paragraphs>
  <Slides>13</Slides>
  <Notes>0</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13</vt:i4>
      </vt:variant>
    </vt:vector>
  </HeadingPairs>
  <TitlesOfParts>
    <vt:vector size="16" baseType="lpstr">
      <vt:lpstr>Office Theme</vt:lpstr>
      <vt:lpstr>包装程序外壳对象</vt:lpstr>
      <vt:lpstr>Macro-Enabled Worksheet</vt:lpstr>
      <vt:lpstr>Test for technical partner manager                                                ----Lujia Zhang</vt:lpstr>
      <vt:lpstr>Time used for test</vt:lpstr>
      <vt:lpstr>Q4:Find this image in a larger size </vt:lpstr>
      <vt:lpstr>Q5: What does Opera Software ASA’s office address in Oslo, Norway and a Fire truck have in common? </vt:lpstr>
      <vt:lpstr>Q6: Pinters</vt:lpstr>
      <vt:lpstr>Q7: What is addons.opera.com’s Google Analytics property ID?</vt:lpstr>
      <vt:lpstr>Q8: Diagram explaining each IP address between your internet connection and www.opera.com</vt:lpstr>
      <vt:lpstr>Q9: How would you give 300 images rounded corners, using any tool of your choice?</vt:lpstr>
      <vt:lpstr>Q10: Find errors in this test that would be caught by a legal specialist.</vt:lpstr>
      <vt:lpstr>Q11: Speed dials-Verification to do</vt:lpstr>
      <vt:lpstr>Q11: Speed dials-Possible problems</vt:lpstr>
      <vt:lpstr>Q12: What is this: 2001:4c28:2000::/36</vt:lpstr>
      <vt:lpstr>Q13: Make a screencast/video where you visit www.opera.com on a mobile browser on a mobile device.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for technical partner manager                                                ----Lujia Zhang</dc:title>
  <dc:creator>zte</dc:creator>
  <cp:lastModifiedBy>zte</cp:lastModifiedBy>
  <cp:revision>44</cp:revision>
  <dcterms:created xsi:type="dcterms:W3CDTF">2013-09-30T18:48:11Z</dcterms:created>
  <dcterms:modified xsi:type="dcterms:W3CDTF">2013-10-02T21:40:56Z</dcterms:modified>
</cp:coreProperties>
</file>

<file path=docProps/thumbnail.jpeg>
</file>